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ca43c76a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ca43c76a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ca43c76a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ca43c76a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ca43c76a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ca43c76a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a43c76a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ca43c76a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a43c76a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ca43c76a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ca43c76a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ca43c76a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ca43c76a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ca43c76a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ca43c76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ca43c76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a43c76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a43c76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ca43c76a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ca43c76a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ca43c76a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ca43c76a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ca43c76a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ca43c76a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ca43c76a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ca43c76a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ca43c76a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ca43c76a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kaggle.com/competitions/forest-cover-type-predict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175"/>
            <a:ext cx="9144001" cy="5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44575"/>
            <a:ext cx="85206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Forest Cover Type Prediction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Final Presentation of 2023 Spring Machine Learning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HaeLee Kim, </a:t>
            </a:r>
            <a:r>
              <a:rPr b="1" lang="en" sz="1900">
                <a:solidFill>
                  <a:schemeClr val="lt1"/>
                </a:solidFill>
              </a:rPr>
              <a:t>Nayaeun Kwon, </a:t>
            </a:r>
            <a:r>
              <a:rPr b="1" lang="en" sz="1900">
                <a:solidFill>
                  <a:schemeClr val="lt1"/>
                </a:solidFill>
              </a:rPr>
              <a:t>Upmanyu Singh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rgbClr val="186A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-1590" l="0" r="0" t="1590"/>
          <a:stretch/>
        </p:blipFill>
        <p:spPr>
          <a:xfrm>
            <a:off x="383125" y="1052575"/>
            <a:ext cx="5180050" cy="39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812400" y="1610000"/>
            <a:ext cx="3019800" cy="29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74151"/>
                </a:solidFill>
              </a:rPr>
              <a:t>The distribution of horizontal distance measures (to hydrology, roadways, and fire points) are all right-skewed, indicating that most of the forest cover types are located relatively close to these features.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374151"/>
                </a:solidFill>
              </a:rPr>
              <a:t>This suggests that proximity to water and accessibility via roadways may be important factors in determining forest cover type.</a:t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5494425" y="1517125"/>
            <a:ext cx="3111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This box plot shows the distribution of slope among different forest cover types after removing outliers.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Forest cover types 3 and 4 have a higher median slope compared to other cover types.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Forest cover types 1, 2, and 7 have the lowest median slope, although there are a significant number of outliers among them.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0" y="1351725"/>
            <a:ext cx="4882075" cy="28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6495100" y="1415850"/>
            <a:ext cx="25506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Percentage of cover types by wilderness area was analyzed.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Wilderness area 2 only had forest cover types 1, 2 and 7.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Wilderness area 4 had the highest percentage of forest cover type 4.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7200"/>
            <a:ext cx="6190302" cy="289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ML Analysis - Best Model: Random Forest Model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2171"/>
          <a:stretch/>
        </p:blipFill>
        <p:spPr>
          <a:xfrm>
            <a:off x="311700" y="1254500"/>
            <a:ext cx="4864751" cy="30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724" y="1662300"/>
            <a:ext cx="3645650" cy="6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5285725" y="2712825"/>
            <a:ext cx="33174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en" sz="1200">
                <a:solidFill>
                  <a:srgbClr val="374151"/>
                </a:solidFill>
              </a:rPr>
              <a:t>We evaluated multiple machine learning models, including Random Forest, KNN, MLP, and Decision Tree.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en" sz="1200">
                <a:solidFill>
                  <a:srgbClr val="374151"/>
                </a:solidFill>
              </a:rPr>
              <a:t>We found that Random Forest was the best performer with an F1 score score of 0.86. 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en" sz="1200">
                <a:solidFill>
                  <a:srgbClr val="374151"/>
                </a:solidFill>
              </a:rPr>
              <a:t>Therefore, we chose it as our final model for predicting forest cover types.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554575" y="-54425"/>
            <a:ext cx="3589424" cy="51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type="title"/>
          </p:nvPr>
        </p:nvSpPr>
        <p:spPr>
          <a:xfrm>
            <a:off x="397475" y="283300"/>
            <a:ext cx="84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Conclusion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54850" y="1124275"/>
            <a:ext cx="84348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Our project aimed to predict the forest cover type using machine learning models, resulting in the prediction of an integer classification for the forest cover type with 7 types.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Among the machine learning models used, Random Forest achieved the highest level of accuracy in predicting the forest cover type.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Our project achieved a score of 0.73579 in the Kaggle submission, demonstrating the effectiveness of our approach in solving the problem of forest cover type prediction.</a:t>
            </a:r>
            <a:endParaRPr sz="2860">
              <a:solidFill>
                <a:srgbClr val="123654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9700" y="795400"/>
            <a:ext cx="9084600" cy="60600"/>
          </a:xfrm>
          <a:prstGeom prst="rect">
            <a:avLst/>
          </a:prstGeom>
          <a:solidFill>
            <a:srgbClr val="186A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7006950" y="4535625"/>
            <a:ext cx="1984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50">
                <a:solidFill>
                  <a:schemeClr val="lt1"/>
                </a:solidFill>
              </a:rPr>
              <a:t>Forest Cover Type 7 - Krummholz</a:t>
            </a:r>
            <a:endParaRPr sz="1050">
              <a:solidFill>
                <a:schemeClr val="lt1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8030" l="2104" r="0" t="4203"/>
          <a:stretch/>
        </p:blipFill>
        <p:spPr>
          <a:xfrm>
            <a:off x="397475" y="3476550"/>
            <a:ext cx="4934676" cy="1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3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ctrTitle"/>
          </p:nvPr>
        </p:nvSpPr>
        <p:spPr>
          <a:xfrm>
            <a:off x="234675" y="744575"/>
            <a:ext cx="85206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Thank you!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5588950" y="-43332"/>
            <a:ext cx="3555051" cy="518683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97475" y="283300"/>
            <a:ext cx="84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Introduction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97475" y="1124275"/>
            <a:ext cx="84348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450">
                <a:solidFill>
                  <a:srgbClr val="3C4043"/>
                </a:solidFill>
              </a:rPr>
              <a:t>The study area includes four wilderness areas located in the Roosevelt National Forest of northern Colorado. </a:t>
            </a:r>
            <a:endParaRPr b="1" sz="14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450">
                <a:solidFill>
                  <a:srgbClr val="3C4043"/>
                </a:solidFill>
              </a:rPr>
              <a:t>Each observation is a 30m x 30m patch. </a:t>
            </a:r>
            <a:endParaRPr b="1" sz="14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450">
                <a:solidFill>
                  <a:srgbClr val="3C4043"/>
                </a:solidFill>
              </a:rPr>
              <a:t>Our </a:t>
            </a:r>
            <a:r>
              <a:rPr b="1" lang="en" sz="1450">
                <a:solidFill>
                  <a:srgbClr val="3C4043"/>
                </a:solidFill>
              </a:rPr>
              <a:t>project</a:t>
            </a:r>
            <a:r>
              <a:rPr b="1" lang="en" sz="1450">
                <a:solidFill>
                  <a:srgbClr val="3C4043"/>
                </a:solidFill>
              </a:rPr>
              <a:t> will predict an integer classification for the forest cover type (7 types).</a:t>
            </a:r>
            <a:endParaRPr b="1" sz="1450">
              <a:solidFill>
                <a:srgbClr val="3C404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rgbClr val="3C4043"/>
                </a:solidFill>
              </a:rPr>
              <a:t>1 - Spruce/Fir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2 - Lodgepole Pine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3 - Ponderosa Pine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4 - Cottonwood/Willow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5 - Aspen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6 - Douglas-fir</a:t>
            </a:r>
            <a:br>
              <a:rPr b="1" lang="en" sz="1450">
                <a:solidFill>
                  <a:srgbClr val="3C4043"/>
                </a:solidFill>
              </a:rPr>
            </a:br>
            <a:r>
              <a:rPr b="1" lang="en" sz="1450">
                <a:solidFill>
                  <a:srgbClr val="3C4043"/>
                </a:solidFill>
              </a:rPr>
              <a:t>7 - Krummholz</a:t>
            </a:r>
            <a:endParaRPr b="1" sz="2560">
              <a:solidFill>
                <a:srgbClr val="123654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9700" y="795400"/>
            <a:ext cx="9084600" cy="60600"/>
          </a:xfrm>
          <a:prstGeom prst="rect">
            <a:avLst/>
          </a:prstGeom>
          <a:solidFill>
            <a:srgbClr val="186A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211725" y="4755475"/>
            <a:ext cx="416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lt1"/>
                </a:solidFill>
              </a:rPr>
              <a:t>Forest Cover Type </a:t>
            </a:r>
            <a:r>
              <a:rPr b="1" lang="en" sz="1050">
                <a:solidFill>
                  <a:schemeClr val="lt1"/>
                </a:solidFill>
              </a:rPr>
              <a:t>1 - Spruce/Fir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571775" y="0"/>
            <a:ext cx="357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97475" y="283300"/>
            <a:ext cx="84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Dataset Description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97475" y="1226975"/>
            <a:ext cx="84348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23654"/>
                </a:solidFill>
              </a:rPr>
              <a:t>Number of Instances : </a:t>
            </a:r>
            <a:r>
              <a:rPr b="1" lang="en" sz="1500">
                <a:solidFill>
                  <a:srgbClr val="3C4043"/>
                </a:solidFill>
              </a:rPr>
              <a:t> 15120 observations</a:t>
            </a:r>
            <a:endParaRPr b="1" sz="1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23654"/>
                </a:solidFill>
              </a:rPr>
              <a:t>Number of Features :</a:t>
            </a:r>
            <a:r>
              <a:rPr lang="en" sz="1500">
                <a:solidFill>
                  <a:srgbClr val="123654"/>
                </a:solidFill>
              </a:rPr>
              <a:t> </a:t>
            </a:r>
            <a:r>
              <a:rPr b="1" lang="en" sz="1500">
                <a:solidFill>
                  <a:srgbClr val="123654"/>
                </a:solidFill>
              </a:rPr>
              <a:t>13 features</a:t>
            </a:r>
            <a:endParaRPr b="1" sz="1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23654"/>
                </a:solidFill>
              </a:rPr>
              <a:t>Types of Features : </a:t>
            </a:r>
            <a:r>
              <a:rPr b="1" lang="en" sz="1500">
                <a:solidFill>
                  <a:srgbClr val="123654"/>
                </a:solidFill>
              </a:rPr>
              <a:t>i</a:t>
            </a:r>
            <a:r>
              <a:rPr b="1" lang="en" sz="1500">
                <a:solidFill>
                  <a:srgbClr val="123654"/>
                </a:solidFill>
              </a:rPr>
              <a:t>nteger </a:t>
            </a:r>
            <a:endParaRPr b="1" sz="1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23654"/>
                </a:solidFill>
              </a:rPr>
              <a:t>Data Source URL: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Forest Cover Type Prediction | Kaggle</a:t>
            </a:r>
            <a:endParaRPr sz="1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23654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9700" y="795400"/>
            <a:ext cx="9084600" cy="60600"/>
          </a:xfrm>
          <a:prstGeom prst="rect">
            <a:avLst/>
          </a:prstGeom>
          <a:solidFill>
            <a:srgbClr val="186A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211725" y="4755475"/>
            <a:ext cx="416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50">
                <a:solidFill>
                  <a:schemeClr val="lt1"/>
                </a:solidFill>
              </a:rPr>
              <a:t>Forest Cover Type 2 - </a:t>
            </a:r>
            <a:r>
              <a:rPr b="1" lang="en" sz="1050">
                <a:solidFill>
                  <a:schemeClr val="lt1"/>
                </a:solidFill>
              </a:rPr>
              <a:t>Lodgepole Pine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84300" y="913150"/>
            <a:ext cx="4047900" cy="3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Wilderness_Area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(4 binary columns, 0 = absence or 1 = presence) - Wilderness area designation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3C4043"/>
                </a:solidFill>
              </a:rPr>
              <a:t>The wilderness areas are:</a:t>
            </a:r>
            <a:endParaRPr sz="10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</a:rPr>
              <a:t>1 - Rawah Wilderness Area</a:t>
            </a:r>
            <a:br>
              <a:rPr lang="en" sz="1050">
                <a:solidFill>
                  <a:srgbClr val="3C4043"/>
                </a:solidFill>
              </a:rPr>
            </a:br>
            <a:r>
              <a:rPr lang="en" sz="1050">
                <a:solidFill>
                  <a:srgbClr val="3C4043"/>
                </a:solidFill>
              </a:rPr>
              <a:t>2 - Neota Wilderness Area</a:t>
            </a:r>
            <a:br>
              <a:rPr lang="en" sz="1050">
                <a:solidFill>
                  <a:srgbClr val="3C4043"/>
                </a:solidFill>
              </a:rPr>
            </a:br>
            <a:r>
              <a:rPr lang="en" sz="1050">
                <a:solidFill>
                  <a:srgbClr val="3C4043"/>
                </a:solidFill>
              </a:rPr>
              <a:t>3 - Comanche Peak Wilderness Area</a:t>
            </a:r>
            <a:br>
              <a:rPr lang="en" sz="1050">
                <a:solidFill>
                  <a:srgbClr val="3C4043"/>
                </a:solidFill>
              </a:rPr>
            </a:br>
            <a:r>
              <a:rPr lang="en" sz="1050">
                <a:solidFill>
                  <a:srgbClr val="3C4043"/>
                </a:solidFill>
              </a:rPr>
              <a:t>4 - Cache la Poudre Wilderness Area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Soil_Type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(40 binary columns, 0 = absence or 1 = presence) - Soil Type designation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3C4043"/>
                </a:solidFill>
              </a:rPr>
              <a:t>The soil types are, for example:</a:t>
            </a:r>
            <a:endParaRPr sz="105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3C4043"/>
                </a:solidFill>
              </a:rPr>
              <a:t>1 - Cathedral family - Rock outcrop complex, extremely stony.</a:t>
            </a:r>
            <a:br>
              <a:rPr lang="en" sz="1050">
                <a:solidFill>
                  <a:srgbClr val="3C4043"/>
                </a:solidFill>
              </a:rPr>
            </a:br>
            <a:r>
              <a:rPr lang="en" sz="1050">
                <a:solidFill>
                  <a:srgbClr val="3C4043"/>
                </a:solidFill>
              </a:rPr>
              <a:t>40 - Moran family - Cryorthents - Rock land complex, extremely stony.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1050">
                <a:solidFill>
                  <a:srgbClr val="186A18"/>
                </a:solidFill>
                <a:highlight>
                  <a:srgbClr val="FFFFFF"/>
                </a:highlight>
              </a:rPr>
              <a:t>Cover_Type</a:t>
            </a:r>
            <a:r>
              <a:rPr lang="en" sz="1050">
                <a:solidFill>
                  <a:srgbClr val="186A18"/>
                </a:solidFill>
                <a:highlight>
                  <a:srgbClr val="FFFFFF"/>
                </a:highlight>
              </a:rPr>
              <a:t> (7 types, integers 1 to 7) - Forest Cover Type designation</a:t>
            </a:r>
            <a:endParaRPr b="1" sz="1400">
              <a:solidFill>
                <a:srgbClr val="186A18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400"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410600" y="292625"/>
            <a:ext cx="84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The Implemented Features </a:t>
            </a:r>
            <a:endParaRPr b="1" sz="4600">
              <a:solidFill>
                <a:srgbClr val="123654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81350" y="913150"/>
            <a:ext cx="4047900" cy="4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Elevation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Elevation in meters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Aspect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Aspect in degrees azimuth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Slope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Slope in degrees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Horizontal_Distance_To_Hydrology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Horz Dist to nearest surface water features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Vertical_Distance_To_Hydrology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Vert Dist to nearest surface water features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Horizontal_Distance_To_Roadways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Horz Dist to nearest roadway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Hillshade_9am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(0 to 255 index) - Hillshade index at 9am, summer solstice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Hillshade_Noon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(0 to 255 index) - Hillshade index at noon, summer solstice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Hillshade_3pm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(0 to 255 index) - Hillshade index at 3pm, summer solstice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</a:rPr>
              <a:t>Horizontal_Distance_To_Fire_Points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 - Horz Dist to nearest wildfire ignition points</a:t>
            </a:r>
            <a:endParaRPr b="1" sz="1400">
              <a:solidFill>
                <a:srgbClr val="123654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9700" y="75450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554575" y="-45825"/>
            <a:ext cx="3589425" cy="5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Expected Outcomes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20225"/>
            <a:ext cx="8988300" cy="4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Goal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rgbClr val="3C4043"/>
                </a:solidFill>
                <a:highlight>
                  <a:srgbClr val="FFFFFF"/>
                </a:highlight>
              </a:rPr>
              <a:t> Predict an integer classification for the forest cover type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Target</a:t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 sz="1400">
                <a:solidFill>
                  <a:srgbClr val="3C4043"/>
                </a:solidFill>
                <a:highlight>
                  <a:srgbClr val="FFFFFF"/>
                </a:highlight>
              </a:rPr>
              <a:t>Cover_Type (7 types) - Forest Cover Type designation</a:t>
            </a:r>
            <a:endParaRPr b="1" sz="140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ML Models</a:t>
            </a: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91">
                <a:solidFill>
                  <a:srgbClr val="374151"/>
                </a:solidFill>
              </a:rPr>
              <a:t>Random Forest, KNN, MLP, Decision Tree</a:t>
            </a:r>
            <a:endParaRPr b="1" sz="1700">
              <a:solidFill>
                <a:srgbClr val="374151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7006950" y="4535625"/>
            <a:ext cx="1984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50">
                <a:solidFill>
                  <a:schemeClr val="lt1"/>
                </a:solidFill>
              </a:rPr>
              <a:t>Forest Cover Type 4 - </a:t>
            </a:r>
            <a:r>
              <a:rPr b="1" lang="en" sz="1050">
                <a:solidFill>
                  <a:schemeClr val="lt1"/>
                </a:solidFill>
              </a:rPr>
              <a:t>Cottonwood/Willow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560425" y="-42985"/>
            <a:ext cx="3583576" cy="51864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Data Preprocessing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90875"/>
            <a:ext cx="8520600" cy="3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Split the data - 20% test, 80% train</a:t>
            </a:r>
            <a:endParaRPr b="1" sz="17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No uncommon features</a:t>
            </a:r>
            <a:endParaRPr b="1" sz="17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Handed missing variables - No nulls</a:t>
            </a:r>
            <a:endParaRPr b="1" sz="17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Removed outliers</a:t>
            </a:r>
            <a:endParaRPr b="1" sz="17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E</a:t>
            </a:r>
            <a:r>
              <a:rPr b="1" lang="en" sz="1700">
                <a:solidFill>
                  <a:srgbClr val="374151"/>
                </a:solidFill>
              </a:rPr>
              <a:t>ncoded the data - all the categorical variables are already label encoded.</a:t>
            </a:r>
            <a:endParaRPr b="1" sz="17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o  </a:t>
            </a:r>
            <a:r>
              <a:rPr b="1" lang="en" sz="1700">
                <a:solidFill>
                  <a:srgbClr val="374151"/>
                </a:solidFill>
              </a:rPr>
              <a:t>S</a:t>
            </a:r>
            <a:r>
              <a:rPr b="1" lang="en" sz="1700">
                <a:solidFill>
                  <a:srgbClr val="374151"/>
                </a:solidFill>
              </a:rPr>
              <a:t>caled the data - standard scaler </a:t>
            </a:r>
            <a:r>
              <a:rPr b="1" lang="en" sz="1300">
                <a:solidFill>
                  <a:srgbClr val="374151"/>
                </a:solidFill>
              </a:rPr>
              <a:t>(from sklearn.preprocessing import StandardScaler)</a:t>
            </a:r>
            <a:endParaRPr b="1" sz="1300">
              <a:solidFill>
                <a:srgbClr val="374151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006950" y="4535625"/>
            <a:ext cx="19842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50">
                <a:solidFill>
                  <a:schemeClr val="lt1"/>
                </a:solidFill>
              </a:rPr>
              <a:t>Forest Cover Type 5 - Aspen</a:t>
            </a:r>
            <a:endParaRPr sz="10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2037"/>
          <a:stretch/>
        </p:blipFill>
        <p:spPr>
          <a:xfrm>
            <a:off x="368875" y="1077525"/>
            <a:ext cx="4893675" cy="34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185225" y="1268475"/>
            <a:ext cx="32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</a:rPr>
              <a:t>We have an equal number of data points for all forest cover types in our dataset, which means that there is no imbalance present.</a:t>
            </a:r>
            <a:endParaRPr sz="17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rgbClr val="186A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1661" l="0" r="1989" t="0"/>
          <a:stretch/>
        </p:blipFill>
        <p:spPr>
          <a:xfrm>
            <a:off x="141700" y="1007950"/>
            <a:ext cx="4512776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4920825" y="1148725"/>
            <a:ext cx="391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en" sz="1200">
                <a:solidFill>
                  <a:srgbClr val="374151"/>
                </a:solidFill>
              </a:rPr>
              <a:t>We created a correlation heatmap to visualize the relationship between all the continuous variables in the dataset.</a:t>
            </a:r>
            <a:endParaRPr sz="1200">
              <a:solidFill>
                <a:srgbClr val="37415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en" sz="1200">
                <a:solidFill>
                  <a:srgbClr val="374151"/>
                </a:solidFill>
              </a:rPr>
              <a:t>One key insight we gained from the heatmap was that the elevation column has a significant correlation with all the features related to horizontal distance.</a:t>
            </a:r>
            <a:endParaRPr sz="1200">
              <a:solidFill>
                <a:srgbClr val="37415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en" sz="1200">
                <a:solidFill>
                  <a:srgbClr val="374151"/>
                </a:solidFill>
              </a:rPr>
              <a:t>Another important finding was that Hillshade 9am and Hillshade 3pm have a high negative correlation. This makes sense, as the hillshade at 9am and 3pm will be opposite of each other.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23654"/>
                </a:solidFill>
              </a:rPr>
              <a:t>EDA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4920825" y="1211275"/>
            <a:ext cx="39114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en" sz="1200">
                <a:solidFill>
                  <a:srgbClr val="374151"/>
                </a:solidFill>
              </a:rPr>
              <a:t>A pairplot to visualize the relationships between different continuous variables such as elevation, aspect, slope, and various distance measures (e.g. used horizontal distance to hydrology).</a:t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en" sz="1200">
                <a:solidFill>
                  <a:srgbClr val="374151"/>
                </a:solidFill>
              </a:rPr>
              <a:t>Higher elevations were more likely to have forest cover type 7. This was evident in plots comparing elevation to other features, where the highest elevation values consistently corresponded to type 7 forest cover.</a:t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7950"/>
            <a:ext cx="4475185" cy="39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